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8288000" cy="10287000"/>
  <p:notesSz cx="6858000" cy="9144000"/>
  <p:embeddedFontLst>
    <p:embeddedFont>
      <p:font typeface="Open Sans Light" panose="020B0604020202020204" charset="0"/>
      <p:regular r:id="rId18"/>
    </p:embeddedFont>
    <p:embeddedFont>
      <p:font typeface="Open Sans Bold" panose="020B0604020202020204" charset="0"/>
      <p:regular r:id="rId19"/>
    </p:embeddedFont>
    <p:embeddedFont>
      <p:font typeface="Roboto Mono Regular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 Light Bold" panose="020B0604020202020204" charset="0"/>
      <p:regular r:id="rId25"/>
    </p:embeddedFont>
    <p:embeddedFont>
      <p:font typeface="Arimo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6.png"/><Relationship Id="rId7" Type="http://schemas.openxmlformats.org/officeDocument/2006/relationships/image" Target="../media/image31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8.sv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28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28.pn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28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28.png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8.svg"/><Relationship Id="rId5" Type="http://schemas.openxmlformats.org/officeDocument/2006/relationships/image" Target="../media/image26.pn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4.png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4800" y="1028700"/>
            <a:ext cx="8610600" cy="9387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82"/>
              </a:lnSpc>
            </a:pPr>
            <a:endParaRPr lang="en-US" sz="7200" dirty="0" smtClean="0">
              <a:solidFill>
                <a:schemeClr val="bg2">
                  <a:lumMod val="75000"/>
                </a:schemeClr>
              </a:solidFill>
              <a:latin typeface="Roboto Mono Regular Bold"/>
            </a:endParaRPr>
          </a:p>
          <a:p>
            <a:pPr algn="ctr">
              <a:lnSpc>
                <a:spcPts val="12182"/>
              </a:lnSpc>
            </a:pPr>
            <a:r>
              <a:rPr lang="en-US" sz="7200" dirty="0" smtClean="0">
                <a:solidFill>
                  <a:schemeClr val="bg2">
                    <a:lumMod val="75000"/>
                  </a:schemeClr>
                </a:solidFill>
                <a:latin typeface="Roboto Mono Regular Bold"/>
              </a:rPr>
              <a:t>Base </a:t>
            </a:r>
            <a:r>
              <a:rPr lang="en-US" sz="7200" dirty="0">
                <a:solidFill>
                  <a:schemeClr val="bg2">
                    <a:lumMod val="75000"/>
                  </a:schemeClr>
                </a:solidFill>
                <a:latin typeface="Roboto Mono Regular Bold"/>
              </a:rPr>
              <a:t>de datos</a:t>
            </a:r>
          </a:p>
          <a:p>
            <a:pPr algn="ctr">
              <a:lnSpc>
                <a:spcPts val="12182"/>
              </a:lnSpc>
            </a:pPr>
            <a:r>
              <a:rPr lang="en-US" sz="7200" dirty="0">
                <a:solidFill>
                  <a:schemeClr val="bg2">
                    <a:lumMod val="75000"/>
                  </a:schemeClr>
                </a:solidFill>
                <a:latin typeface="Roboto Mono Regular Bold"/>
              </a:rPr>
              <a:t> </a:t>
            </a:r>
            <a:r>
              <a:rPr lang="en-US" sz="7200" dirty="0" smtClean="0">
                <a:solidFill>
                  <a:schemeClr val="bg2">
                    <a:lumMod val="75000"/>
                  </a:schemeClr>
                </a:solidFill>
                <a:latin typeface="Roboto Mono Regular Bold"/>
              </a:rPr>
              <a:t>hito </a:t>
            </a:r>
            <a:r>
              <a:rPr lang="en-US" sz="7200" dirty="0">
                <a:solidFill>
                  <a:schemeClr val="bg2">
                    <a:lumMod val="75000"/>
                  </a:schemeClr>
                </a:solidFill>
                <a:latin typeface="Roboto Mono Regular Bold"/>
              </a:rPr>
              <a:t>2 </a:t>
            </a:r>
            <a:endParaRPr lang="en-US" sz="7200" dirty="0" smtClean="0">
              <a:solidFill>
                <a:schemeClr val="bg2">
                  <a:lumMod val="75000"/>
                </a:schemeClr>
              </a:solidFill>
              <a:latin typeface="Roboto Mono Regular Bold"/>
            </a:endParaRPr>
          </a:p>
          <a:p>
            <a:pPr algn="ctr">
              <a:lnSpc>
                <a:spcPts val="12182"/>
              </a:lnSpc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Roboto Mono Regular Bold"/>
              </a:rPr>
              <a:t>Nombre: Sharon Geraldine Limachi Conde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  <a:latin typeface="Roboto Mono Regular Bold"/>
              </a:rPr>
              <a:t>.</a:t>
            </a:r>
          </a:p>
          <a:p>
            <a:pPr algn="ctr">
              <a:lnSpc>
                <a:spcPts val="12182"/>
              </a:lnSpc>
            </a:pPr>
            <a:r>
              <a:rPr lang="en-US" sz="2800" dirty="0" smtClean="0">
                <a:solidFill>
                  <a:schemeClr val="bg1"/>
                </a:solidFill>
                <a:latin typeface="Roboto Mono Regular Bold"/>
              </a:rPr>
              <a:t>Docente</a:t>
            </a:r>
            <a:r>
              <a:rPr lang="en-US" sz="2800" dirty="0" smtClean="0">
                <a:solidFill>
                  <a:schemeClr val="bg1"/>
                </a:solidFill>
                <a:latin typeface="Roboto Mono Regular Bold"/>
              </a:rPr>
              <a:t>: </a:t>
            </a:r>
            <a:r>
              <a:rPr lang="en-US" sz="2800" dirty="0" smtClean="0">
                <a:solidFill>
                  <a:schemeClr val="bg1"/>
                </a:solidFill>
              </a:rPr>
              <a:t>WILLIAM </a:t>
            </a:r>
            <a:r>
              <a:rPr lang="en-US" sz="2800" dirty="0">
                <a:solidFill>
                  <a:schemeClr val="bg1"/>
                </a:solidFill>
              </a:rPr>
              <a:t>RODDY BARRA PAREDES</a:t>
            </a:r>
            <a:r>
              <a:rPr lang="en-US" sz="2800" dirty="0" smtClean="0">
                <a:solidFill>
                  <a:schemeClr val="bg1"/>
                </a:solidFill>
                <a:latin typeface="Roboto Mono Regular Bold"/>
              </a:rPr>
              <a:t> </a:t>
            </a:r>
            <a:endParaRPr lang="en-US" sz="2800" dirty="0">
              <a:solidFill>
                <a:schemeClr val="bg1"/>
              </a:solidFill>
              <a:latin typeface="Roboto Mono Regular Bold"/>
            </a:endParaRPr>
          </a:p>
          <a:p>
            <a:pPr>
              <a:lnSpc>
                <a:spcPts val="12182"/>
              </a:lnSpc>
            </a:pPr>
            <a:endParaRPr lang="en-US" sz="9371" dirty="0">
              <a:solidFill>
                <a:srgbClr val="FFFFFF"/>
              </a:solidFill>
              <a:latin typeface="Roboto Mono Regular Bold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71700"/>
            <a:ext cx="7315200" cy="5156844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softEdge rad="63500"/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5" name="Sonido grabad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932" y="2095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0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9256" b="24780"/>
          <a:stretch>
            <a:fillRect/>
          </a:stretch>
        </p:blipFill>
        <p:spPr>
          <a:xfrm>
            <a:off x="10290140" y="4096753"/>
            <a:ext cx="7997860" cy="61902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-646658" y="382562"/>
            <a:ext cx="9065716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1" dirty="0">
                <a:solidFill>
                  <a:srgbClr val="FFFFFF"/>
                </a:solidFill>
                <a:latin typeface="Open Sans Light Bold"/>
              </a:rPr>
              <a:t>¿Cómo se elimina una tabla?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21" b="91797" l="0" r="230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17853"/>
            <a:ext cx="14554200" cy="815712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905000" y="5954758"/>
            <a:ext cx="1219200" cy="2555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angular 6"/>
          <p:cNvCxnSpPr>
            <a:stCxn id="5" idx="6"/>
          </p:cNvCxnSpPr>
          <p:nvPr/>
        </p:nvCxnSpPr>
        <p:spPr>
          <a:xfrm flipV="1">
            <a:off x="3124200" y="4096753"/>
            <a:ext cx="1524000" cy="198577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179926" y="3507336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bg1"/>
                </a:solidFill>
              </a:rPr>
              <a:t>Eliminaremos esta tabla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73" b="90625" l="0" r="48902">
                        <a14:foregroundMark x1="366" y1="9375" x2="46486" y2="8984"/>
                        <a14:foregroundMark x1="48316" y1="8073" x2="48902" y2="90625"/>
                        <a14:foregroundMark x1="2269" y1="88021" x2="48609" y2="86328"/>
                        <a14:foregroundMark x1="2562" y1="88021" x2="2269" y2="9766"/>
                        <a14:foregroundMark x1="3367" y1="20182" x2="21816" y2="20964"/>
                        <a14:foregroundMark x1="22621" y1="21484" x2="21816" y2="85938"/>
                        <a14:foregroundMark x1="2269" y1="48047" x2="21010" y2="51953"/>
                        <a14:foregroundMark x1="3587" y1="35156" x2="21596" y2="33073"/>
                        <a14:foregroundMark x1="7101" y1="21484" x2="12152" y2="80729"/>
                        <a14:foregroundMark x1="5783" y1="70443" x2="19693" y2="23568"/>
                        <a14:foregroundMark x1="13763" y1="43750" x2="21010" y2="63151"/>
                        <a14:foregroundMark x1="18375" y1="36068" x2="20205" y2="52734"/>
                        <a14:foregroundMark x1="8419" y1="40365" x2="1171" y2="47266"/>
                        <a14:foregroundMark x1="3367" y1="22656" x2="10029" y2="33073"/>
                        <a14:foregroundMark x1="11933" y1="22656" x2="12152" y2="31771"/>
                        <a14:foregroundMark x1="9224" y1="52734" x2="2562" y2="67839"/>
                        <a14:foregroundMark x1="10835" y1="62630" x2="21010" y2="69141"/>
                        <a14:foregroundMark x1="15373" y1="54036" x2="15666" y2="66927"/>
                        <a14:foregroundMark x1="16764" y1="67448" x2="12445" y2="86719"/>
                        <a14:foregroundMark x1="14861" y1="73047" x2="21010" y2="85417"/>
                        <a14:foregroundMark x1="7906" y1="70052" x2="4392" y2="86719"/>
                        <a14:foregroundMark x1="10029" y1="78646" x2="7906" y2="88021"/>
                        <a14:foregroundMark x1="22914" y1="18880" x2="47511" y2="49349"/>
                        <a14:foregroundMark x1="47291" y1="14974" x2="23133" y2="56641"/>
                        <a14:foregroundMark x1="36530" y1="16276" x2="33089" y2="85417"/>
                        <a14:foregroundMark x1="23133" y1="37370" x2="34187" y2="34375"/>
                        <a14:foregroundMark x1="26354" y1="18359" x2="30966" y2="20964"/>
                        <a14:foregroundMark x1="26647" y1="36068" x2="25549" y2="52734"/>
                        <a14:foregroundMark x1="41142" y1="24479" x2="43265" y2="44661"/>
                        <a14:foregroundMark x1="44876" y1="45052" x2="34187" y2="58333"/>
                        <a14:foregroundMark x1="34407" y1="64453" x2="44583" y2="82943"/>
                        <a14:foregroundMark x1="43558" y1="48438" x2="43265" y2="80339"/>
                        <a14:foregroundMark x1="29356" y1="58333" x2="22914" y2="86328"/>
                        <a14:foregroundMark x1="22914" y1="62630" x2="33602" y2="71224"/>
                        <a14:foregroundMark x1="25549" y1="56250" x2="25329" y2="65234"/>
                        <a14:backgroundMark x1="3880" y1="4297" x2="11640" y2="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531581"/>
            <a:ext cx="15298773" cy="6873784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7675587" y="1896083"/>
            <a:ext cx="4458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solidFill>
                  <a:schemeClr val="bg1"/>
                </a:solidFill>
              </a:rPr>
              <a:t>Escribimos </a:t>
            </a:r>
          </a:p>
          <a:p>
            <a:r>
              <a:rPr lang="es-ES" sz="3600" dirty="0" err="1" smtClean="0">
                <a:solidFill>
                  <a:schemeClr val="bg1"/>
                </a:solidFill>
              </a:rPr>
              <a:t>Drop</a:t>
            </a:r>
            <a:r>
              <a:rPr lang="es-ES" sz="3600" dirty="0" smtClean="0">
                <a:solidFill>
                  <a:schemeClr val="bg1"/>
                </a:solidFill>
              </a:rPr>
              <a:t> </a:t>
            </a:r>
            <a:r>
              <a:rPr lang="es-ES" sz="3600" dirty="0" err="1" smtClean="0">
                <a:solidFill>
                  <a:schemeClr val="bg1"/>
                </a:solidFill>
              </a:rPr>
              <a:t>table</a:t>
            </a:r>
            <a:r>
              <a:rPr lang="es-ES" sz="3600" dirty="0" smtClean="0">
                <a:solidFill>
                  <a:schemeClr val="bg1"/>
                </a:solidFill>
              </a:rPr>
              <a:t> equipo 4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 flipV="1">
            <a:off x="8779634" y="4661926"/>
            <a:ext cx="2040765" cy="348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ector angular 14"/>
          <p:cNvCxnSpPr/>
          <p:nvPr/>
        </p:nvCxnSpPr>
        <p:spPr>
          <a:xfrm rot="5400000" flipH="1" flipV="1">
            <a:off x="8274322" y="3591441"/>
            <a:ext cx="993991" cy="1663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69"/>
          <a:stretch/>
        </p:blipFill>
        <p:spPr>
          <a:xfrm>
            <a:off x="13335000" y="3382756"/>
            <a:ext cx="3445635" cy="6104144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12496799" y="2180335"/>
            <a:ext cx="5189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</a:rPr>
              <a:t>Como vemos la tabla se borro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67" t="22619" r="-19167" b="2261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87309" y="2155340"/>
            <a:ext cx="14913382" cy="5976319"/>
            <a:chOff x="0" y="0"/>
            <a:chExt cx="21979117" cy="88078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979117" cy="8807809"/>
            </a:xfrm>
            <a:custGeom>
              <a:avLst/>
              <a:gdLst/>
              <a:ahLst/>
              <a:cxnLst/>
              <a:rect l="l" t="t" r="r" b="b"/>
              <a:pathLst>
                <a:path w="21979117" h="8807809">
                  <a:moveTo>
                    <a:pt x="0" y="0"/>
                  </a:moveTo>
                  <a:lnTo>
                    <a:pt x="0" y="8807809"/>
                  </a:lnTo>
                  <a:lnTo>
                    <a:pt x="21979117" y="8807809"/>
                  </a:lnTo>
                  <a:lnTo>
                    <a:pt x="21979117" y="0"/>
                  </a:lnTo>
                  <a:lnTo>
                    <a:pt x="0" y="0"/>
                  </a:lnTo>
                  <a:close/>
                  <a:moveTo>
                    <a:pt x="21918157" y="8746848"/>
                  </a:moveTo>
                  <a:lnTo>
                    <a:pt x="59690" y="8746848"/>
                  </a:lnTo>
                  <a:lnTo>
                    <a:pt x="59690" y="59690"/>
                  </a:lnTo>
                  <a:lnTo>
                    <a:pt x="21918157" y="59690"/>
                  </a:lnTo>
                  <a:lnTo>
                    <a:pt x="21918157" y="8746848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084072" y="-77863"/>
            <a:ext cx="193662" cy="12243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8836"/>
          <a:stretch>
            <a:fillRect/>
          </a:stretch>
        </p:blipFill>
        <p:spPr>
          <a:xfrm>
            <a:off x="9047169" y="-329847"/>
            <a:ext cx="193662" cy="50396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010266" y="-77863"/>
            <a:ext cx="193662" cy="122430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4010266" y="9140561"/>
            <a:ext cx="193662" cy="1224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8836"/>
          <a:stretch>
            <a:fillRect/>
          </a:stretch>
        </p:blipFill>
        <p:spPr>
          <a:xfrm rot="-10800000">
            <a:off x="9047169" y="10112878"/>
            <a:ext cx="193662" cy="50396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4084072" y="9140561"/>
            <a:ext cx="193662" cy="12243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10572">
            <a:off x="5194605" y="1194105"/>
            <a:ext cx="7898791" cy="789879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87655"/>
          <a:stretch>
            <a:fillRect/>
          </a:stretch>
        </p:blipFill>
        <p:spPr>
          <a:xfrm>
            <a:off x="716107" y="3966024"/>
            <a:ext cx="312593" cy="23549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r="87655"/>
          <a:stretch>
            <a:fillRect/>
          </a:stretch>
        </p:blipFill>
        <p:spPr>
          <a:xfrm>
            <a:off x="17259300" y="3966024"/>
            <a:ext cx="312593" cy="235495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418676" y="2048376"/>
            <a:ext cx="7450649" cy="619024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1219200" y="-1732547"/>
            <a:ext cx="7450649" cy="619024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1952868" y="4165384"/>
            <a:ext cx="7076986" cy="746036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993160" y="3462201"/>
            <a:ext cx="6301680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dirty="0">
                <a:solidFill>
                  <a:srgbClr val="7E02FC"/>
                </a:solidFill>
                <a:latin typeface="Open Sans Bold"/>
              </a:rPr>
              <a:t>Parte práctica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67" t="22619" r="-19167" b="2261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084072" y="-77863"/>
            <a:ext cx="193662" cy="12243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8836"/>
          <a:stretch>
            <a:fillRect/>
          </a:stretch>
        </p:blipFill>
        <p:spPr>
          <a:xfrm>
            <a:off x="9047169" y="-329847"/>
            <a:ext cx="193662" cy="5039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010266" y="-77863"/>
            <a:ext cx="193662" cy="12243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4010266" y="9140561"/>
            <a:ext cx="193662" cy="12243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8836"/>
          <a:stretch>
            <a:fillRect/>
          </a:stretch>
        </p:blipFill>
        <p:spPr>
          <a:xfrm rot="-10800000">
            <a:off x="9047169" y="10112878"/>
            <a:ext cx="193662" cy="5039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4084072" y="9140561"/>
            <a:ext cx="193662" cy="1224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r="87655"/>
          <a:stretch>
            <a:fillRect/>
          </a:stretch>
        </p:blipFill>
        <p:spPr>
          <a:xfrm>
            <a:off x="716107" y="3966024"/>
            <a:ext cx="312593" cy="23549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r="87655"/>
          <a:stretch>
            <a:fillRect/>
          </a:stretch>
        </p:blipFill>
        <p:spPr>
          <a:xfrm>
            <a:off x="17259300" y="3966024"/>
            <a:ext cx="312593" cy="2354953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657600" y="1333500"/>
            <a:ext cx="967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chemeClr val="accent5">
                    <a:lumMod val="50000"/>
                  </a:schemeClr>
                </a:solidFill>
              </a:rPr>
              <a:t>Crear </a:t>
            </a:r>
            <a:r>
              <a:rPr lang="es-ES" sz="3200" b="1" dirty="0">
                <a:solidFill>
                  <a:schemeClr val="accent5">
                    <a:lumMod val="50000"/>
                  </a:schemeClr>
                </a:solidFill>
              </a:rPr>
              <a:t>el diseño para una UNIVERSIDAD. ○ Analizar qué cosas debería de tener como atributos una universidad. ○ Adjuntar la imagen que resuelve el problema.</a:t>
            </a:r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410200" y="3870904"/>
            <a:ext cx="6553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accent2">
                    <a:lumMod val="75000"/>
                  </a:schemeClr>
                </a:solidFill>
              </a:rPr>
              <a:t>UNIVERSIDAD</a:t>
            </a:r>
          </a:p>
          <a:p>
            <a:r>
              <a:rPr lang="es-ES" sz="3200" dirty="0" smtClean="0">
                <a:solidFill>
                  <a:schemeClr val="accent2">
                    <a:lumMod val="75000"/>
                  </a:schemeClr>
                </a:solidFill>
              </a:rPr>
              <a:t>ID_UNIVERSIDAD INTEGER PRIMARY KEY</a:t>
            </a:r>
          </a:p>
          <a:p>
            <a:r>
              <a:rPr lang="es-ES" sz="3200" dirty="0" smtClean="0">
                <a:solidFill>
                  <a:schemeClr val="accent2">
                    <a:lumMod val="75000"/>
                  </a:schemeClr>
                </a:solidFill>
              </a:rPr>
              <a:t>NOMBRE VARCHAR (23)</a:t>
            </a:r>
          </a:p>
          <a:p>
            <a:r>
              <a:rPr lang="es-ES" sz="3200" dirty="0" smtClean="0">
                <a:solidFill>
                  <a:schemeClr val="accent2">
                    <a:lumMod val="75000"/>
                  </a:schemeClr>
                </a:solidFill>
              </a:rPr>
              <a:t>DOCENTES VARCHAR (20)</a:t>
            </a:r>
          </a:p>
          <a:p>
            <a:r>
              <a:rPr lang="es-ES" sz="3200" dirty="0" smtClean="0">
                <a:solidFill>
                  <a:schemeClr val="accent2">
                    <a:lumMod val="75000"/>
                  </a:schemeClr>
                </a:solidFill>
              </a:rPr>
              <a:t>ESTUDIANTE (VARCHAR)</a:t>
            </a:r>
          </a:p>
          <a:p>
            <a:r>
              <a:rPr lang="es-ES" sz="3200" dirty="0" smtClean="0">
                <a:solidFill>
                  <a:schemeClr val="accent2">
                    <a:lumMod val="75000"/>
                  </a:schemeClr>
                </a:solidFill>
              </a:rPr>
              <a:t>FACULTADES VARCHAR (27)</a:t>
            </a:r>
          </a:p>
          <a:p>
            <a:r>
              <a:rPr lang="es-ES" sz="3200" dirty="0" smtClean="0"/>
              <a:t> </a:t>
            </a:r>
            <a:endParaRPr lang="en-US" sz="3200" dirty="0"/>
          </a:p>
        </p:txBody>
      </p:sp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700985"/>
              </p:ext>
            </p:extLst>
          </p:nvPr>
        </p:nvGraphicFramePr>
        <p:xfrm>
          <a:off x="5029200" y="3870903"/>
          <a:ext cx="6879265" cy="3848333"/>
        </p:xfrm>
        <a:graphic>
          <a:graphicData uri="http://schemas.openxmlformats.org/drawingml/2006/table">
            <a:tbl>
              <a:tblPr/>
              <a:tblGrid>
                <a:gridCol w="6879265">
                  <a:extLst>
                    <a:ext uri="{9D8B030D-6E8A-4147-A177-3AD203B41FA5}">
                      <a16:colId xmlns:a16="http://schemas.microsoft.com/office/drawing/2014/main" val="3714484095"/>
                    </a:ext>
                  </a:extLst>
                </a:gridCol>
              </a:tblGrid>
              <a:tr h="38483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35263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67" t="22619" r="-19167" b="22619"/>
          <a:stretch>
            <a:fillRect/>
          </a:stretch>
        </p:blipFill>
        <p:spPr>
          <a:xfrm>
            <a:off x="-49530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084072" y="-77863"/>
            <a:ext cx="193662" cy="12243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8836"/>
          <a:stretch>
            <a:fillRect/>
          </a:stretch>
        </p:blipFill>
        <p:spPr>
          <a:xfrm>
            <a:off x="9047169" y="-329847"/>
            <a:ext cx="193662" cy="5039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010266" y="-77863"/>
            <a:ext cx="193662" cy="12243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4010266" y="9140561"/>
            <a:ext cx="193662" cy="12243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8836"/>
          <a:stretch>
            <a:fillRect/>
          </a:stretch>
        </p:blipFill>
        <p:spPr>
          <a:xfrm rot="-10800000">
            <a:off x="9047169" y="10112878"/>
            <a:ext cx="193662" cy="5039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4084072" y="9140561"/>
            <a:ext cx="193662" cy="1224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r="87655"/>
          <a:stretch>
            <a:fillRect/>
          </a:stretch>
        </p:blipFill>
        <p:spPr>
          <a:xfrm>
            <a:off x="716107" y="3966024"/>
            <a:ext cx="312593" cy="23549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r="87655"/>
          <a:stretch>
            <a:fillRect/>
          </a:stretch>
        </p:blipFill>
        <p:spPr>
          <a:xfrm>
            <a:off x="17259300" y="3966024"/>
            <a:ext cx="312593" cy="235495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105400" y="546274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6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s-ES" sz="3600" dirty="0" smtClean="0">
                <a:solidFill>
                  <a:schemeClr val="accent3">
                    <a:lumMod val="50000"/>
                  </a:schemeClr>
                </a:solidFill>
              </a:rPr>
              <a:t>Crear </a:t>
            </a:r>
            <a:r>
              <a:rPr lang="es-ES" sz="3600" dirty="0">
                <a:solidFill>
                  <a:schemeClr val="accent3">
                    <a:lumMod val="50000"/>
                  </a:schemeClr>
                </a:solidFill>
              </a:rPr>
              <a:t>el diagrama Entidad Relación E-R para el ejercicio anterior.</a:t>
            </a:r>
            <a:endParaRPr lang="en-US" sz="36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22222" r="28787" b="8334"/>
          <a:stretch/>
        </p:blipFill>
        <p:spPr>
          <a:xfrm>
            <a:off x="3090731" y="2634652"/>
            <a:ext cx="10698728" cy="655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67" t="22619" r="-19167" b="22619"/>
          <a:stretch>
            <a:fillRect/>
          </a:stretch>
        </p:blipFill>
        <p:spPr>
          <a:xfrm>
            <a:off x="-1028700" y="-77863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084072" y="-77863"/>
            <a:ext cx="193662" cy="12243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8836"/>
          <a:stretch>
            <a:fillRect/>
          </a:stretch>
        </p:blipFill>
        <p:spPr>
          <a:xfrm>
            <a:off x="9047169" y="-329847"/>
            <a:ext cx="193662" cy="5039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010266" y="-77863"/>
            <a:ext cx="193662" cy="12243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4010266" y="9140561"/>
            <a:ext cx="193662" cy="12243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8836"/>
          <a:stretch>
            <a:fillRect/>
          </a:stretch>
        </p:blipFill>
        <p:spPr>
          <a:xfrm rot="-10800000">
            <a:off x="9047169" y="10112878"/>
            <a:ext cx="193662" cy="5039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4084072" y="9140561"/>
            <a:ext cx="193662" cy="1224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r="87655"/>
          <a:stretch>
            <a:fillRect/>
          </a:stretch>
        </p:blipFill>
        <p:spPr>
          <a:xfrm>
            <a:off x="716107" y="3966024"/>
            <a:ext cx="312593" cy="23549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r="87655"/>
          <a:stretch>
            <a:fillRect/>
          </a:stretch>
        </p:blipFill>
        <p:spPr>
          <a:xfrm>
            <a:off x="17259300" y="3966024"/>
            <a:ext cx="312593" cy="235495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276600" y="1146439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accent2">
                    <a:lumMod val="75000"/>
                  </a:schemeClr>
                </a:solidFill>
              </a:rPr>
              <a:t>Crear la tabla universidad en base al diseño anterior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88"/>
          <a:stretch/>
        </p:blipFill>
        <p:spPr>
          <a:xfrm>
            <a:off x="2773507" y="2370741"/>
            <a:ext cx="10713893" cy="71161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-19167" t="22619" r="-19167" b="2261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084072" y="-77863"/>
            <a:ext cx="193662" cy="12243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8836"/>
          <a:stretch>
            <a:fillRect/>
          </a:stretch>
        </p:blipFill>
        <p:spPr>
          <a:xfrm>
            <a:off x="9047169" y="-329847"/>
            <a:ext cx="193662" cy="5039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010266" y="-77863"/>
            <a:ext cx="193662" cy="12243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14010266" y="9140561"/>
            <a:ext cx="193662" cy="12243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58836"/>
          <a:stretch>
            <a:fillRect/>
          </a:stretch>
        </p:blipFill>
        <p:spPr>
          <a:xfrm rot="-10800000">
            <a:off x="9047169" y="10112878"/>
            <a:ext cx="193662" cy="5039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4084072" y="9140561"/>
            <a:ext cx="193662" cy="1224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r="87655"/>
          <a:stretch>
            <a:fillRect/>
          </a:stretch>
        </p:blipFill>
        <p:spPr>
          <a:xfrm>
            <a:off x="716107" y="3966024"/>
            <a:ext cx="312593" cy="23549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r="87655"/>
          <a:stretch>
            <a:fillRect/>
          </a:stretch>
        </p:blipFill>
        <p:spPr>
          <a:xfrm>
            <a:off x="17259300" y="3966024"/>
            <a:ext cx="312593" cy="2354953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800600" y="1257300"/>
            <a:ext cx="8142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bg2">
                    <a:lumMod val="10000"/>
                  </a:schemeClr>
                </a:solidFill>
              </a:rPr>
              <a:t>Agregar </a:t>
            </a:r>
            <a:r>
              <a:rPr lang="es-ES" sz="3200" b="1" dirty="0">
                <a:solidFill>
                  <a:schemeClr val="bg2">
                    <a:lumMod val="10000"/>
                  </a:schemeClr>
                </a:solidFill>
              </a:rPr>
              <a:t>registros a la tabla creada anteriormente. </a:t>
            </a:r>
            <a:endParaRPr lang="en-US" sz="3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1" b="45465"/>
          <a:stretch/>
        </p:blipFill>
        <p:spPr>
          <a:xfrm>
            <a:off x="2901976" y="2527111"/>
            <a:ext cx="12290385" cy="50338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-19167" t="22619" r="-19167" b="22619"/>
          <a:stretch>
            <a:fillRect/>
          </a:stretch>
        </p:blipFill>
        <p:spPr>
          <a:xfrm>
            <a:off x="-838200" y="0"/>
            <a:ext cx="19029369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084072" y="-77863"/>
            <a:ext cx="193662" cy="12243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t="58836"/>
          <a:stretch>
            <a:fillRect/>
          </a:stretch>
        </p:blipFill>
        <p:spPr>
          <a:xfrm>
            <a:off x="9047169" y="-329847"/>
            <a:ext cx="193662" cy="5039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10266" y="-77863"/>
            <a:ext cx="193662" cy="122430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010266" y="9140561"/>
            <a:ext cx="193662" cy="12243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t="58836"/>
          <a:stretch>
            <a:fillRect/>
          </a:stretch>
        </p:blipFill>
        <p:spPr>
          <a:xfrm rot="-10800000">
            <a:off x="9047169" y="10112878"/>
            <a:ext cx="193662" cy="5039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4084072" y="9140561"/>
            <a:ext cx="193662" cy="122430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87655"/>
          <a:stretch>
            <a:fillRect/>
          </a:stretch>
        </p:blipFill>
        <p:spPr>
          <a:xfrm>
            <a:off x="716107" y="3966024"/>
            <a:ext cx="312593" cy="23549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87655"/>
          <a:stretch>
            <a:fillRect/>
          </a:stretch>
        </p:blipFill>
        <p:spPr>
          <a:xfrm>
            <a:off x="17259300" y="3966024"/>
            <a:ext cx="312593" cy="235495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33" y="1255637"/>
            <a:ext cx="10212753" cy="8779377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248400" y="4457700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 smtClean="0"/>
              <a:t>GRACIAS </a:t>
            </a:r>
            <a:endParaRPr lang="en-US" sz="6000" b="1" dirty="0"/>
          </a:p>
        </p:txBody>
      </p:sp>
      <p:pic>
        <p:nvPicPr>
          <p:cNvPr id="13" name="base de dato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39200" y="48387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46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905000" y="2628900"/>
            <a:ext cx="9829800" cy="94344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63878" y="-497417"/>
            <a:ext cx="4695422" cy="48361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86535" y="1436158"/>
            <a:ext cx="5708230" cy="319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dirty="0">
                <a:solidFill>
                  <a:srgbClr val="D37299"/>
                </a:solidFill>
                <a:latin typeface="Roboto Mono Regular Bold"/>
              </a:rPr>
              <a:t>¿Qué son las bases de datos?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69048" y="4716872"/>
            <a:ext cx="11661839" cy="288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9"/>
              </a:lnSpc>
            </a:pPr>
            <a:r>
              <a:rPr lang="en-US" sz="3292" dirty="0">
                <a:solidFill>
                  <a:srgbClr val="5E17EB"/>
                </a:solidFill>
                <a:latin typeface="Open Sans Light Bold"/>
              </a:rPr>
              <a:t>una base de datos es un programa capaz de almacenar gran cantidad de datos como un almacén, relacionados y estructurados, que pueden ser consultados rápidamente.</a:t>
            </a:r>
          </a:p>
          <a:p>
            <a:pPr algn="ctr">
              <a:lnSpc>
                <a:spcPts val="4609"/>
              </a:lnSpc>
            </a:pPr>
            <a:endParaRPr lang="en-US" sz="3292" dirty="0">
              <a:solidFill>
                <a:srgbClr val="5E17EB"/>
              </a:solidFill>
              <a:latin typeface="Open Sans Light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0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2722483" y="4429495"/>
            <a:ext cx="8784232" cy="90136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4533042" y="-2384353"/>
            <a:ext cx="6500356" cy="66701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53883" y="-336999"/>
            <a:ext cx="5615732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7352" y="933450"/>
            <a:ext cx="8963489" cy="354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5"/>
              </a:lnSpc>
            </a:pPr>
            <a:r>
              <a:rPr lang="en-US" sz="5053" dirty="0">
                <a:solidFill>
                  <a:srgbClr val="FFFFFF"/>
                </a:solidFill>
                <a:latin typeface="Roboto Mono Regular Bold"/>
              </a:rPr>
              <a:t>¿A que se refiere cuando se habla de bases de datos relacionales?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80293" y="5969807"/>
            <a:ext cx="13938176" cy="223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9"/>
              </a:lnSpc>
            </a:pPr>
            <a:r>
              <a:rPr lang="en-US" sz="3178" dirty="0">
                <a:solidFill>
                  <a:srgbClr val="FFFFFF"/>
                </a:solidFill>
                <a:latin typeface="Open Sans Light Bold"/>
              </a:rPr>
              <a:t>Los elementos de una base de datos relacional se organizan como un conjunto de tablas con columnas y filas. La tecnología de bases de datos relacionales proporciona la forma más eficiente y flexible de acceder a información estructurada.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32" y="933450"/>
            <a:ext cx="6267072" cy="44859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0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63662" y="-2469494"/>
            <a:ext cx="9905236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883" r="32109" b="34617"/>
          <a:stretch>
            <a:fillRect/>
          </a:stretch>
        </p:blipFill>
        <p:spPr>
          <a:xfrm>
            <a:off x="11249650" y="3754067"/>
            <a:ext cx="7038350" cy="65329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703915"/>
            <a:ext cx="13865859" cy="176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1"/>
              </a:lnSpc>
            </a:pPr>
            <a:r>
              <a:rPr lang="en-US" sz="5072" dirty="0">
                <a:solidFill>
                  <a:srgbClr val="000000"/>
                </a:solidFill>
                <a:latin typeface="Open Sans Light"/>
              </a:rPr>
              <a:t>.</a:t>
            </a:r>
            <a:r>
              <a:rPr lang="en-US" sz="5072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5072" dirty="0">
                <a:solidFill>
                  <a:srgbClr val="FFFFFF"/>
                </a:solidFill>
                <a:latin typeface="Open Sans Light Bold"/>
              </a:rPr>
              <a:t>¿Qué es el modelo entidad relación y/o diagrama entidad relación?</a:t>
            </a:r>
            <a:r>
              <a:rPr lang="en-US" sz="5072" dirty="0">
                <a:solidFill>
                  <a:srgbClr val="000000"/>
                </a:solidFill>
                <a:latin typeface="Open Sans Light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1063" y="3791625"/>
            <a:ext cx="11225231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dirty="0">
                <a:solidFill>
                  <a:srgbClr val="FFFFFF"/>
                </a:solidFill>
                <a:latin typeface="Open Sans Light"/>
              </a:rPr>
              <a:t>E</a:t>
            </a:r>
            <a:r>
              <a:rPr lang="en-US" sz="3899" dirty="0" smtClean="0">
                <a:solidFill>
                  <a:srgbClr val="FFFFFF"/>
                </a:solidFill>
                <a:latin typeface="Open Sans Light"/>
              </a:rPr>
              <a:t>s </a:t>
            </a:r>
            <a:r>
              <a:rPr lang="en-US" sz="3899" dirty="0">
                <a:solidFill>
                  <a:srgbClr val="FFFFFF"/>
                </a:solidFill>
                <a:latin typeface="Open Sans Light"/>
              </a:rPr>
              <a:t>un tipo de diagrama de flujo que ilustra cómo las "entidades", como personas, objetos o conceptos, se relacionan entre sí dentro de un sistema.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294" y="2470545"/>
            <a:ext cx="5684062" cy="622356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0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113295" y="-2483697"/>
            <a:ext cx="8762662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261819" y="7860134"/>
            <a:ext cx="2782420" cy="13981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094120" y="7467209"/>
            <a:ext cx="3117819" cy="218814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341856" y="2879786"/>
            <a:ext cx="4622347" cy="920998"/>
            <a:chOff x="0" y="0"/>
            <a:chExt cx="1913890" cy="381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381341"/>
            </a:xfrm>
            <a:custGeom>
              <a:avLst/>
              <a:gdLst/>
              <a:ahLst/>
              <a:cxnLst/>
              <a:rect l="l" t="t" r="r" b="b"/>
              <a:pathLst>
                <a:path w="1913890" h="381341">
                  <a:moveTo>
                    <a:pt x="0" y="0"/>
                  </a:moveTo>
                  <a:lnTo>
                    <a:pt x="1913890" y="0"/>
                  </a:lnTo>
                  <a:lnTo>
                    <a:pt x="1913890" y="381341"/>
                  </a:lnTo>
                  <a:lnTo>
                    <a:pt x="0" y="381341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451799" y="3527387"/>
            <a:ext cx="16230600" cy="809501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956538" y="3800784"/>
            <a:ext cx="3087701" cy="19658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68881" y="5885313"/>
            <a:ext cx="2568296" cy="129056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0" y="2813111"/>
            <a:ext cx="10018655" cy="645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3"/>
              </a:lnSpc>
            </a:pPr>
            <a:r>
              <a:rPr lang="en-US" sz="3666" dirty="0">
                <a:solidFill>
                  <a:srgbClr val="FFFFFF"/>
                </a:solidFill>
                <a:latin typeface="Open Sans Light Bold"/>
              </a:rPr>
              <a:t>ENTIDAD</a:t>
            </a:r>
            <a:r>
              <a:rPr lang="en-US" sz="3666" dirty="0">
                <a:solidFill>
                  <a:srgbClr val="FFFFFF"/>
                </a:solidFill>
                <a:latin typeface="Open Sans Light"/>
              </a:rPr>
              <a:t> :Indica los objetos principales como la persona </a:t>
            </a:r>
          </a:p>
          <a:p>
            <a:pPr algn="ctr">
              <a:lnSpc>
                <a:spcPts val="5133"/>
              </a:lnSpc>
            </a:pPr>
            <a:r>
              <a:rPr lang="en-US" sz="3666" dirty="0">
                <a:solidFill>
                  <a:srgbClr val="FFFFFF"/>
                </a:solidFill>
                <a:latin typeface="Open Sans Light Bold"/>
              </a:rPr>
              <a:t>RELACIÓN</a:t>
            </a:r>
            <a:r>
              <a:rPr lang="en-US" sz="3666" dirty="0">
                <a:solidFill>
                  <a:srgbClr val="FFFFFF"/>
                </a:solidFill>
                <a:latin typeface="Open Sans Light"/>
              </a:rPr>
              <a:t>: Lo que se relaciona entre dos entidades lo que tienen en común</a:t>
            </a:r>
          </a:p>
          <a:p>
            <a:pPr algn="ctr">
              <a:lnSpc>
                <a:spcPts val="5133"/>
              </a:lnSpc>
            </a:pPr>
            <a:r>
              <a:rPr lang="en-US" sz="3666" dirty="0">
                <a:solidFill>
                  <a:srgbClr val="FFFFFF"/>
                </a:solidFill>
                <a:latin typeface="Open Sans Light Bold"/>
              </a:rPr>
              <a:t>ATRIBUTO</a:t>
            </a:r>
            <a:r>
              <a:rPr lang="en-US" sz="3666" dirty="0">
                <a:solidFill>
                  <a:srgbClr val="FFFFFF"/>
                </a:solidFill>
                <a:latin typeface="Open Sans Light"/>
              </a:rPr>
              <a:t>: un atributo es una especificación que define una propiedad de un objeto, elemento o archivo.</a:t>
            </a:r>
          </a:p>
          <a:p>
            <a:pPr algn="ctr">
              <a:lnSpc>
                <a:spcPts val="5133"/>
              </a:lnSpc>
            </a:pPr>
            <a:r>
              <a:rPr lang="en-US" sz="3666" dirty="0">
                <a:solidFill>
                  <a:srgbClr val="FFFFFF"/>
                </a:solidFill>
                <a:latin typeface="Open Sans Light Bold"/>
              </a:rPr>
              <a:t>PRIMARY KEY</a:t>
            </a:r>
            <a:r>
              <a:rPr lang="en-US" sz="3666" dirty="0">
                <a:solidFill>
                  <a:srgbClr val="FFFFFF"/>
                </a:solidFill>
                <a:latin typeface="Open Sans Light"/>
              </a:rPr>
              <a:t>: Es la llave de clave que no permite repetir cierto dato </a:t>
            </a:r>
          </a:p>
          <a:p>
            <a:pPr algn="ctr">
              <a:lnSpc>
                <a:spcPts val="5133"/>
              </a:lnSpc>
            </a:pPr>
            <a:endParaRPr lang="en-US" sz="3666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18421" y="689715"/>
            <a:ext cx="10251159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FFFFFF"/>
                </a:solidFill>
                <a:latin typeface="Open Sans Light Bold"/>
              </a:rPr>
              <a:t> ¿Cuáles son las figuras que representan a un diagrama entidad relación? Explique cada una de ellas.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330491" y="3503574"/>
            <a:ext cx="180301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rot="-69711">
            <a:off x="9143734" y="4997134"/>
            <a:ext cx="2591799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rot="30287">
            <a:off x="9559055" y="6471067"/>
            <a:ext cx="270281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>
            <a:off x="9143517" y="8332614"/>
            <a:ext cx="281302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0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906" r="15798"/>
          <a:stretch>
            <a:fillRect/>
          </a:stretch>
        </p:blipFill>
        <p:spPr>
          <a:xfrm>
            <a:off x="10945525" y="0"/>
            <a:ext cx="7342475" cy="73320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6559" r="3776"/>
          <a:stretch>
            <a:fillRect/>
          </a:stretch>
        </p:blipFill>
        <p:spPr>
          <a:xfrm>
            <a:off x="0" y="-221475"/>
            <a:ext cx="6783541" cy="963091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79732" y="1263515"/>
            <a:ext cx="16807458" cy="75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9"/>
              </a:lnSpc>
            </a:pPr>
            <a:r>
              <a:rPr lang="en-US" sz="4385" dirty="0">
                <a:solidFill>
                  <a:srgbClr val="000000"/>
                </a:solidFill>
                <a:latin typeface="Open Sans Light"/>
              </a:rPr>
              <a:t>¿</a:t>
            </a:r>
            <a:r>
              <a:rPr lang="en-US" sz="4385" dirty="0">
                <a:solidFill>
                  <a:srgbClr val="FFFFFF"/>
                </a:solidFill>
                <a:latin typeface="Open Sans Light Bold"/>
              </a:rPr>
              <a:t>Qué es SQL Server y </a:t>
            </a:r>
            <a:r>
              <a:rPr lang="en-US" sz="4385" dirty="0" err="1">
                <a:solidFill>
                  <a:srgbClr val="FFFFFF"/>
                </a:solidFill>
                <a:latin typeface="Open Sans Light Bold"/>
              </a:rPr>
              <a:t>qué</a:t>
            </a:r>
            <a:r>
              <a:rPr lang="en-US" sz="4385" dirty="0">
                <a:solidFill>
                  <a:srgbClr val="FFFFFF"/>
                </a:solidFill>
                <a:latin typeface="Open Sans Light Bold"/>
              </a:rPr>
              <a:t> es SQL Server Management Studio</a:t>
            </a:r>
            <a:r>
              <a:rPr lang="en-US" sz="4385" dirty="0">
                <a:solidFill>
                  <a:srgbClr val="FFFFFF"/>
                </a:solidFill>
                <a:latin typeface="Open Sans Light"/>
              </a:rPr>
              <a:t>?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6127" y="3986517"/>
            <a:ext cx="5765602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SQL </a:t>
            </a:r>
            <a:r>
              <a:rPr lang="en-US" sz="3399" dirty="0">
                <a:solidFill>
                  <a:srgbClr val="FFFFFF"/>
                </a:solidFill>
                <a:latin typeface="Arimo Bold"/>
              </a:rPr>
              <a:t>es un lenguaje que facilita la comunicación con bases de datos relacionales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Arim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03926" y="3986517"/>
            <a:ext cx="9983264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es un entorno de desarrollo integrado para administrar cualquier infraestructura SQL. Se utiliza para acceder, administrar, configurar y desarrollar todos los componentes de </a:t>
            </a:r>
            <a:r>
              <a:rPr lang="en-US" sz="3399" dirty="0">
                <a:solidFill>
                  <a:srgbClr val="FFFFFF"/>
                </a:solidFill>
                <a:latin typeface="Arimo Bold"/>
              </a:rPr>
              <a:t>SQL Server y SQL Database.</a:t>
            </a:r>
          </a:p>
        </p:txBody>
      </p:sp>
      <p:sp>
        <p:nvSpPr>
          <p:cNvPr id="7" name="AutoShape 7"/>
          <p:cNvSpPr/>
          <p:nvPr/>
        </p:nvSpPr>
        <p:spPr>
          <a:xfrm rot="5321526">
            <a:off x="2887800" y="2907519"/>
            <a:ext cx="146973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rot="5362745">
            <a:off x="11622573" y="2907519"/>
            <a:ext cx="147052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0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57703">
            <a:off x="-364186" y="-1082175"/>
            <a:ext cx="3621545" cy="68497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454431" y="2812817"/>
            <a:ext cx="5096547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46587" y="1690717"/>
            <a:ext cx="4801416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</a:pPr>
            <a:r>
              <a:rPr lang="en-US" sz="4518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4518" dirty="0">
                <a:solidFill>
                  <a:srgbClr val="FFFFFF"/>
                </a:solidFill>
                <a:latin typeface="Open Sans Light Bold"/>
              </a:rPr>
              <a:t>¿Cómo se crea una base de datos?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97368" y="1289452"/>
            <a:ext cx="11084609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primero es crear un campo donde se almacenan los datos ejemplo tipo númerico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Open Sans Light Bold"/>
              </a:rPr>
              <a:t>y este tiene que estar el registro y ya tenemos el campo y el registro tenemos un archivo y si tenemos dos archivos relacionados se crea la base de datos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655" y="6900323"/>
            <a:ext cx="7532340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3"/>
              </a:lnSpc>
            </a:pPr>
            <a:r>
              <a:rPr lang="en-US" sz="3667" dirty="0">
                <a:solidFill>
                  <a:srgbClr val="000000"/>
                </a:solidFill>
                <a:latin typeface="Open Sans Light"/>
              </a:rPr>
              <a:t>¿</a:t>
            </a:r>
            <a:r>
              <a:rPr lang="en-US" sz="3667" dirty="0">
                <a:solidFill>
                  <a:srgbClr val="FFFFFF"/>
                </a:solidFill>
                <a:latin typeface="Open Sans Light Bold"/>
              </a:rPr>
              <a:t>Para </a:t>
            </a:r>
            <a:r>
              <a:rPr lang="en-US" sz="3667" dirty="0" err="1">
                <a:solidFill>
                  <a:srgbClr val="FFFFFF"/>
                </a:solidFill>
                <a:latin typeface="Open Sans Light Bold"/>
              </a:rPr>
              <a:t>qué</a:t>
            </a:r>
            <a:r>
              <a:rPr lang="en-US" sz="3667" dirty="0">
                <a:solidFill>
                  <a:srgbClr val="FFFFFF"/>
                </a:solidFill>
                <a:latin typeface="Open Sans Light Bold"/>
              </a:rPr>
              <a:t> sirve el comando USE?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34252" y="5987213"/>
            <a:ext cx="9647724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</a:pPr>
            <a:r>
              <a:rPr lang="en-US" sz="3479" dirty="0">
                <a:solidFill>
                  <a:srgbClr val="FFFFFF"/>
                </a:solidFill>
                <a:latin typeface="Open Sans Light Bold"/>
              </a:rPr>
              <a:t>El </a:t>
            </a:r>
            <a:r>
              <a:rPr lang="en-US" sz="3479" dirty="0">
                <a:solidFill>
                  <a:srgbClr val="FFFFFF"/>
                </a:solidFill>
                <a:latin typeface="Arimo Bold"/>
              </a:rPr>
              <a:t>comando USE también se usa cuando tiene más de una base de datos en un servidor MySQL y necesita cambiar entre ellas cambia el contexto de usuario.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0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1399" y="962025"/>
            <a:ext cx="1084382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4400" dirty="0">
                <a:solidFill>
                  <a:srgbClr val="FFFFFF"/>
                </a:solidFill>
                <a:latin typeface="Open Sans Light Bold"/>
              </a:rPr>
              <a:t>Crear una tabla cualquiera con 3 columnas y su primarykey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.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655733"/>
              </p:ext>
            </p:extLst>
          </p:nvPr>
        </p:nvGraphicFramePr>
        <p:xfrm>
          <a:off x="3124200" y="3543300"/>
          <a:ext cx="12192000" cy="3962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429209846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324513399"/>
                    </a:ext>
                  </a:extLst>
                </a:gridCol>
              </a:tblGrid>
              <a:tr h="990600">
                <a:tc gridSpan="2">
                  <a:txBody>
                    <a:bodyPr/>
                    <a:lstStyle/>
                    <a:p>
                      <a:pPr algn="ctr"/>
                      <a:r>
                        <a:rPr lang="es-ES" sz="3600" b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DATOS</a:t>
                      </a:r>
                      <a:endParaRPr lang="en-US" sz="36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95587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s-ES" sz="3600" dirty="0" smtClean="0"/>
                        <a:t>ID_ESTUDIANTE</a:t>
                      </a:r>
                      <a:r>
                        <a:rPr lang="es-ES" dirty="0" smtClean="0"/>
                        <a:t>   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 smtClean="0"/>
                        <a:t>INTEGER (20) PRIMARY</a:t>
                      </a:r>
                      <a:r>
                        <a:rPr lang="es-ES" sz="3200" baseline="0" dirty="0" smtClean="0"/>
                        <a:t> KEY 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4421137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s-ES" sz="3200" dirty="0" smtClean="0"/>
                        <a:t>ID_PROFESOR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dirty="0" smtClean="0"/>
                        <a:t>INTEGER (23) PRIMARY</a:t>
                      </a:r>
                      <a:r>
                        <a:rPr lang="es-ES" sz="3200" baseline="0" dirty="0" smtClean="0"/>
                        <a:t> KEY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0756541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r>
                        <a:rPr lang="es-ES" sz="3200" dirty="0" smtClean="0"/>
                        <a:t>ID_UNIVERSIDAD</a:t>
                      </a:r>
                      <a:endParaRPr lang="en-US" sz="3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3200" baseline="0" dirty="0" smtClean="0"/>
                        <a:t>INTEGER (22) PRIMARY KEY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3303472"/>
                  </a:ext>
                </a:extLst>
              </a:tr>
            </a:tbl>
          </a:graphicData>
        </a:graphic>
      </p:graphicFrame>
      <p:pic>
        <p:nvPicPr>
          <p:cNvPr id="10" name="Picture 2"/>
          <p:cNvPicPr>
            <a:picLocks noChangeAspect="1"/>
          </p:cNvPicPr>
          <p:nvPr/>
        </p:nvPicPr>
        <p:blipFill>
          <a:blip r:embed="rId2"/>
          <a:srcRect r="19256" b="24780"/>
          <a:stretch>
            <a:fillRect/>
          </a:stretch>
        </p:blipFill>
        <p:spPr>
          <a:xfrm>
            <a:off x="14214765" y="6934200"/>
            <a:ext cx="4038599" cy="3352800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81000" y="-947413"/>
            <a:ext cx="4438996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0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02522" y="962025"/>
            <a:ext cx="12378333" cy="63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7"/>
              </a:lnSpc>
            </a:pPr>
            <a:r>
              <a:rPr lang="en-US" sz="3755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755" b="1" dirty="0">
                <a:solidFill>
                  <a:srgbClr val="FFFFFF"/>
                </a:solidFill>
                <a:latin typeface="Open Sans Light Bold"/>
              </a:rPr>
              <a:t>Insertar 3 registros a la tabla creada anteriormente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036064"/>
              </p:ext>
            </p:extLst>
          </p:nvPr>
        </p:nvGraphicFramePr>
        <p:xfrm>
          <a:off x="6248400" y="3619500"/>
          <a:ext cx="5334000" cy="3474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1212166822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527469864"/>
                    </a:ext>
                  </a:extLst>
                </a:gridCol>
              </a:tblGrid>
              <a:tr h="589547">
                <a:tc gridSpan="2">
                  <a:txBody>
                    <a:bodyPr/>
                    <a:lstStyle/>
                    <a:p>
                      <a:pPr algn="ctr"/>
                      <a:r>
                        <a:rPr lang="es-ES" sz="3600" b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DATOS</a:t>
                      </a:r>
                      <a:endParaRPr lang="en-US" sz="36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29013"/>
                  </a:ext>
                </a:extLst>
              </a:tr>
              <a:tr h="870284">
                <a:tc>
                  <a:txBody>
                    <a:bodyPr/>
                    <a:lstStyle/>
                    <a:p>
                      <a:r>
                        <a:rPr lang="es-ES" sz="2800" dirty="0" smtClean="0"/>
                        <a:t>ID_ESTUDIANTE</a:t>
                      </a:r>
                      <a:r>
                        <a:rPr lang="es-ES" dirty="0" smtClean="0"/>
                        <a:t>   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dirty="0" smtClean="0"/>
                        <a:t>INTEGER(20) PRIMARY</a:t>
                      </a:r>
                      <a:r>
                        <a:rPr lang="es-ES" sz="2800" baseline="0" dirty="0" smtClean="0"/>
                        <a:t> KEY 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0273098"/>
                  </a:ext>
                </a:extLst>
              </a:tr>
              <a:tr h="870284">
                <a:tc>
                  <a:txBody>
                    <a:bodyPr/>
                    <a:lstStyle/>
                    <a:p>
                      <a:r>
                        <a:rPr lang="es-ES" sz="2800" dirty="0" smtClean="0"/>
                        <a:t>ID_PROFESOR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dirty="0" smtClean="0"/>
                        <a:t>INTEGER (23) PRIMARY</a:t>
                      </a:r>
                      <a:r>
                        <a:rPr lang="es-ES" sz="2800" baseline="0" dirty="0" smtClean="0"/>
                        <a:t> KEY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59785487"/>
                  </a:ext>
                </a:extLst>
              </a:tr>
              <a:tr h="870284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ID_UNIVERSIDAD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ES" sz="2800" baseline="0" dirty="0" smtClean="0"/>
                        <a:t>INTEGER (22) PRIMARY KEY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095086"/>
                  </a:ext>
                </a:extLst>
              </a:tr>
            </a:tbl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079111"/>
              </p:ext>
            </p:extLst>
          </p:nvPr>
        </p:nvGraphicFramePr>
        <p:xfrm>
          <a:off x="914400" y="2324100"/>
          <a:ext cx="3581400" cy="186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3618199659"/>
                    </a:ext>
                  </a:extLst>
                </a:gridCol>
              </a:tblGrid>
              <a:tr h="46609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ID_ESTUDIANTE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604620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r>
                        <a:rPr lang="es-ES" dirty="0" smtClean="0"/>
                        <a:t>NOMBRE                   VARCHAR(20)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676260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r>
                        <a:rPr lang="es-ES" dirty="0" smtClean="0"/>
                        <a:t>GENERO                    VARCHAR(13)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116909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r>
                        <a:rPr lang="es-ES" dirty="0" smtClean="0"/>
                        <a:t>EDAD                         VARCHAR(24)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854037"/>
                  </a:ext>
                </a:extLst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770924"/>
              </p:ext>
            </p:extLst>
          </p:nvPr>
        </p:nvGraphicFramePr>
        <p:xfrm>
          <a:off x="13335000" y="2552699"/>
          <a:ext cx="3581400" cy="176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715764738"/>
                    </a:ext>
                  </a:extLst>
                </a:gridCol>
              </a:tblGrid>
              <a:tr h="133443">
                <a:tc>
                  <a:txBody>
                    <a:bodyPr/>
                    <a:lstStyle/>
                    <a:p>
                      <a:r>
                        <a:rPr lang="es-ES" dirty="0" smtClean="0"/>
                        <a:t>ID_PROFESOR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533174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r>
                        <a:rPr lang="es-ES" dirty="0" smtClean="0"/>
                        <a:t>NOMBRE                   VARCHAR</a:t>
                      </a:r>
                      <a:r>
                        <a:rPr lang="es-ES" baseline="0" dirty="0" smtClean="0"/>
                        <a:t> (20)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376856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r>
                        <a:rPr lang="es-ES" dirty="0" smtClean="0"/>
                        <a:t>GENERO                     VARCHAR(22)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65569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r>
                        <a:rPr lang="es-ES" dirty="0" smtClean="0"/>
                        <a:t>EDAD                          VARCHAR(22)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235182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907892"/>
              </p:ext>
            </p:extLst>
          </p:nvPr>
        </p:nvGraphicFramePr>
        <p:xfrm>
          <a:off x="13373100" y="6972299"/>
          <a:ext cx="3581400" cy="1885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715764738"/>
                    </a:ext>
                  </a:extLst>
                </a:gridCol>
              </a:tblGrid>
              <a:tr h="391039">
                <a:tc>
                  <a:txBody>
                    <a:bodyPr/>
                    <a:lstStyle/>
                    <a:p>
                      <a:r>
                        <a:rPr lang="es-ES" dirty="0" smtClean="0"/>
                        <a:t>ID_UNIVERSIDAD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533174"/>
                  </a:ext>
                </a:extLst>
              </a:tr>
              <a:tr h="498304">
                <a:tc>
                  <a:txBody>
                    <a:bodyPr/>
                    <a:lstStyle/>
                    <a:p>
                      <a:r>
                        <a:rPr lang="es-ES" dirty="0" smtClean="0"/>
                        <a:t>NOMBRE                     VARCHAR(20)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376856"/>
                  </a:ext>
                </a:extLst>
              </a:tr>
              <a:tr h="498304">
                <a:tc>
                  <a:txBody>
                    <a:bodyPr/>
                    <a:lstStyle/>
                    <a:p>
                      <a:r>
                        <a:rPr lang="es-ES" dirty="0" smtClean="0"/>
                        <a:t>DOCENTES                  VARCHAR</a:t>
                      </a:r>
                      <a:r>
                        <a:rPr lang="es-ES" baseline="0" dirty="0" smtClean="0"/>
                        <a:t> (23)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65569"/>
                  </a:ext>
                </a:extLst>
              </a:tr>
              <a:tr h="498304">
                <a:tc>
                  <a:txBody>
                    <a:bodyPr/>
                    <a:lstStyle/>
                    <a:p>
                      <a:r>
                        <a:rPr lang="es-ES" dirty="0" smtClean="0"/>
                        <a:t>ESTUDIANTES              VARCHAR (21)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235182"/>
                  </a:ext>
                </a:extLst>
              </a:tr>
            </a:tbl>
          </a:graphicData>
        </a:graphic>
      </p:graphicFrame>
      <p:cxnSp>
        <p:nvCxnSpPr>
          <p:cNvPr id="13" name="Conector angular 12"/>
          <p:cNvCxnSpPr/>
          <p:nvPr/>
        </p:nvCxnSpPr>
        <p:spPr>
          <a:xfrm rot="10800000">
            <a:off x="4495800" y="3238500"/>
            <a:ext cx="1752600" cy="381000"/>
          </a:xfrm>
          <a:prstGeom prst="bentConnector3">
            <a:avLst>
              <a:gd name="adj1" fmla="val 1383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onector angular 16"/>
          <p:cNvCxnSpPr/>
          <p:nvPr/>
        </p:nvCxnSpPr>
        <p:spPr>
          <a:xfrm flipV="1">
            <a:off x="11049000" y="3256280"/>
            <a:ext cx="2286000" cy="363219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endCxn id="6" idx="1"/>
          </p:cNvCxnSpPr>
          <p:nvPr/>
        </p:nvCxnSpPr>
        <p:spPr>
          <a:xfrm>
            <a:off x="10820400" y="7094220"/>
            <a:ext cx="2552700" cy="821054"/>
          </a:xfrm>
          <a:prstGeom prst="bentConnector3">
            <a:avLst>
              <a:gd name="adj1" fmla="val 1967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/>
          </p:cNvPicPr>
          <p:nvPr/>
        </p:nvPicPr>
        <p:blipFill>
          <a:blip r:embed="rId2"/>
          <a:srcRect r="19256" b="24780"/>
          <a:stretch>
            <a:fillRect/>
          </a:stretch>
        </p:blipFill>
        <p:spPr>
          <a:xfrm>
            <a:off x="228600" y="8663940"/>
            <a:ext cx="18059400" cy="1905000"/>
          </a:xfrm>
          <a:prstGeom prst="rect">
            <a:avLst/>
          </a:prstGeom>
        </p:spPr>
      </p:pic>
      <p:pic>
        <p:nvPicPr>
          <p:cNvPr id="1026" name="Picture 2" descr="Cómo Mejorar La Postura Sentado Y Qué Hacer Para Que No Duela La Espalda En  El O... | Gfyca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075542"/>
            <a:ext cx="4546328" cy="31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581</Words>
  <Application>Microsoft Office PowerPoint</Application>
  <PresentationFormat>Personalizado</PresentationFormat>
  <Paragraphs>71</Paragraphs>
  <Slides>16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Open Sans Light</vt:lpstr>
      <vt:lpstr>Open Sans Bold</vt:lpstr>
      <vt:lpstr>Roboto Mono Regular Bold</vt:lpstr>
      <vt:lpstr>Arial</vt:lpstr>
      <vt:lpstr>Calibri</vt:lpstr>
      <vt:lpstr>Open Sans Light Bold</vt:lpstr>
      <vt:lpstr>Arimo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</dc:title>
  <dc:creator>HP</dc:creator>
  <cp:lastModifiedBy>Usuario de Windows</cp:lastModifiedBy>
  <cp:revision>26</cp:revision>
  <dcterms:created xsi:type="dcterms:W3CDTF">2006-08-16T00:00:00Z</dcterms:created>
  <dcterms:modified xsi:type="dcterms:W3CDTF">2022-04-04T02:54:51Z</dcterms:modified>
  <dc:identifier>DAE818BiL_s</dc:identifier>
</cp:coreProperties>
</file>